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8" r:id="rId1"/>
  </p:sldMasterIdLst>
  <p:notesMasterIdLst>
    <p:notesMasterId r:id="rId28"/>
  </p:notesMasterIdLst>
  <p:handoutMasterIdLst>
    <p:handoutMasterId r:id="rId29"/>
  </p:handoutMasterIdLst>
  <p:sldIdLst>
    <p:sldId id="676" r:id="rId2"/>
    <p:sldId id="677" r:id="rId3"/>
    <p:sldId id="678" r:id="rId4"/>
    <p:sldId id="679" r:id="rId5"/>
    <p:sldId id="680" r:id="rId6"/>
    <p:sldId id="681" r:id="rId7"/>
    <p:sldId id="685" r:id="rId8"/>
    <p:sldId id="686" r:id="rId9"/>
    <p:sldId id="682" r:id="rId10"/>
    <p:sldId id="683" r:id="rId11"/>
    <p:sldId id="687" r:id="rId12"/>
    <p:sldId id="699" r:id="rId13"/>
    <p:sldId id="700" r:id="rId14"/>
    <p:sldId id="684" r:id="rId15"/>
    <p:sldId id="688" r:id="rId16"/>
    <p:sldId id="701" r:id="rId17"/>
    <p:sldId id="702" r:id="rId18"/>
    <p:sldId id="689" r:id="rId19"/>
    <p:sldId id="691" r:id="rId20"/>
    <p:sldId id="690" r:id="rId21"/>
    <p:sldId id="692" r:id="rId22"/>
    <p:sldId id="693" r:id="rId23"/>
    <p:sldId id="694" r:id="rId24"/>
    <p:sldId id="695" r:id="rId25"/>
    <p:sldId id="696" r:id="rId26"/>
    <p:sldId id="697" r:id="rId2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20AC06-FC25-EB4A-AEA2-37B223562EFE}">
          <p14:sldIdLst>
            <p14:sldId id="676"/>
            <p14:sldId id="677"/>
            <p14:sldId id="678"/>
            <p14:sldId id="679"/>
            <p14:sldId id="680"/>
            <p14:sldId id="681"/>
            <p14:sldId id="685"/>
            <p14:sldId id="686"/>
            <p14:sldId id="682"/>
            <p14:sldId id="683"/>
            <p14:sldId id="687"/>
            <p14:sldId id="699"/>
            <p14:sldId id="700"/>
            <p14:sldId id="684"/>
            <p14:sldId id="688"/>
            <p14:sldId id="701"/>
            <p14:sldId id="702"/>
            <p14:sldId id="689"/>
            <p14:sldId id="691"/>
            <p14:sldId id="690"/>
            <p14:sldId id="692"/>
            <p14:sldId id="693"/>
            <p14:sldId id="694"/>
            <p14:sldId id="695"/>
            <p14:sldId id="696"/>
            <p14:sldId id="6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2" pos="2303">
          <p15:clr>
            <a:srgbClr val="A4A3A4"/>
          </p15:clr>
        </p15:guide>
        <p15:guide id="3" orient="horz" pos="30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66"/>
    <a:srgbClr val="CC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 autoAdjust="0"/>
    <p:restoredTop sz="74150" autoAdjust="0"/>
  </p:normalViewPr>
  <p:slideViewPr>
    <p:cSldViewPr>
      <p:cViewPr varScale="1">
        <p:scale>
          <a:sx n="93" d="100"/>
          <a:sy n="93" d="100"/>
        </p:scale>
        <p:origin x="2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970" y="66"/>
      </p:cViewPr>
      <p:guideLst>
        <p:guide pos="2303"/>
        <p:guide orient="horz"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63" y="9119743"/>
            <a:ext cx="3169975" cy="479813"/>
          </a:xfrm>
          <a:prstGeom prst="rect">
            <a:avLst/>
          </a:prstGeom>
        </p:spPr>
        <p:txBody>
          <a:bodyPr vert="horz" lIns="95098" tIns="47549" rIns="95098" bIns="47549" rtlCol="0" anchor="b"/>
          <a:lstStyle>
            <a:lvl1pPr algn="r">
              <a:defRPr sz="1200"/>
            </a:lvl1pPr>
          </a:lstStyle>
          <a:p>
            <a:fld id="{3A2E9880-1EC5-4A8F-83B0-CB814325C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920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276225"/>
            <a:ext cx="6624638" cy="4967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33" y="9000097"/>
            <a:ext cx="3184928" cy="481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050" tIns="48525" rIns="97050" bIns="48525" numCol="1" anchor="b" anchorCtr="0" compatLnSpc="1">
            <a:prstTxWarp prst="textNoShape">
              <a:avLst/>
            </a:prstTxWarp>
          </a:bodyPr>
          <a:lstStyle>
            <a:lvl1pPr algn="r" defTabSz="970591">
              <a:defRPr sz="1200"/>
            </a:lvl1pPr>
          </a:lstStyle>
          <a:p>
            <a:pPr>
              <a:defRPr/>
            </a:pPr>
            <a:fld id="{B5AAD2D1-61E3-437E-A834-9D93881873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22062" y="5701354"/>
            <a:ext cx="6995894" cy="3464084"/>
            <a:chOff x="137243" y="5655444"/>
            <a:chExt cx="7040715" cy="3346667"/>
          </a:xfrm>
        </p:grpSpPr>
        <p:sp>
          <p:nvSpPr>
            <p:cNvPr id="21" name="Line 3"/>
            <p:cNvSpPr>
              <a:spLocks noChangeShapeType="1"/>
            </p:cNvSpPr>
            <p:nvPr/>
          </p:nvSpPr>
          <p:spPr bwMode="auto">
            <a:xfrm>
              <a:off x="137243" y="5655444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2" name="Line 4"/>
            <p:cNvSpPr>
              <a:spLocks noChangeShapeType="1"/>
            </p:cNvSpPr>
            <p:nvPr/>
          </p:nvSpPr>
          <p:spPr bwMode="auto">
            <a:xfrm>
              <a:off x="137243" y="6122079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3" name="Line 5"/>
            <p:cNvSpPr>
              <a:spLocks noChangeShapeType="1"/>
            </p:cNvSpPr>
            <p:nvPr/>
          </p:nvSpPr>
          <p:spPr bwMode="auto">
            <a:xfrm>
              <a:off x="137243" y="6593625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4" name="Line 6"/>
            <p:cNvSpPr>
              <a:spLocks noChangeShapeType="1"/>
            </p:cNvSpPr>
            <p:nvPr/>
          </p:nvSpPr>
          <p:spPr bwMode="auto">
            <a:xfrm>
              <a:off x="137243" y="7093004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5" name="Line 7"/>
            <p:cNvSpPr>
              <a:spLocks noChangeShapeType="1"/>
            </p:cNvSpPr>
            <p:nvPr/>
          </p:nvSpPr>
          <p:spPr bwMode="auto">
            <a:xfrm>
              <a:off x="137243" y="7561276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6" name="Line 8"/>
            <p:cNvSpPr>
              <a:spLocks noChangeShapeType="1"/>
            </p:cNvSpPr>
            <p:nvPr/>
          </p:nvSpPr>
          <p:spPr bwMode="auto">
            <a:xfrm>
              <a:off x="137243" y="8029547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>
              <a:off x="137243" y="8532203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>
              <a:off x="137243" y="9002111"/>
              <a:ext cx="7040715" cy="0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6370" tIns="48186" rIns="96370" bIns="48186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72988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8125" y="217488"/>
            <a:ext cx="6503988" cy="4876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18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8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10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8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00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8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354376-334A-48BC-ACC1-2D19B32FA9D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38125" y="217488"/>
            <a:ext cx="6503988" cy="48768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>
          <a:xfrm>
            <a:off x="731022" y="4559872"/>
            <a:ext cx="5853157" cy="4321608"/>
          </a:xfrm>
          <a:prstGeom prst="rect">
            <a:avLst/>
          </a:prstGeom>
        </p:spPr>
        <p:txBody>
          <a:bodyPr lIns="95098" tIns="47549" rIns="95098" bIns="4754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82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Spurious Correlations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2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43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00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49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98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40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AAD2D1-61E3-437E-A834-9D938818736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53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ltGray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0831" y="1414948"/>
            <a:ext cx="7546228" cy="1375834"/>
          </a:xfrm>
        </p:spPr>
        <p:txBody>
          <a:bodyPr lIns="0" rIns="0" anchor="b" anchorCtr="0">
            <a:normAutofit/>
          </a:bodyPr>
          <a:lstStyle>
            <a:lvl1pPr algn="l">
              <a:defRPr sz="3600" baseline="0"/>
            </a:lvl1pPr>
          </a:lstStyle>
          <a:p>
            <a:r>
              <a:rPr lang="en-US" dirty="0"/>
              <a:t>CLICK TO EDIT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830" y="2790782"/>
            <a:ext cx="7567594" cy="1200329"/>
          </a:xfrm>
        </p:spPr>
        <p:txBody>
          <a:bodyPr wrap="square" lIns="0" rIns="0">
            <a:sp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Program Name                                                                            Date (e.g. July 1 to July 9, 2011)                                  Speaker/Faculty Name</a:t>
            </a:r>
          </a:p>
        </p:txBody>
      </p:sp>
    </p:spTree>
    <p:extLst>
      <p:ext uri="{BB962C8B-B14F-4D97-AF65-F5344CB8AC3E}">
        <p14:creationId xmlns:p14="http://schemas.microsoft.com/office/powerpoint/2010/main" val="2517122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00906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2659"/>
            <a:ext cx="5111750" cy="52063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36523"/>
            <a:ext cx="3008313" cy="387253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435100"/>
            <a:ext cx="3008313" cy="2540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872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142" y="4950686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7142" y="762861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7142" y="5517424"/>
            <a:ext cx="5486400" cy="8548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92288" y="5061215"/>
            <a:ext cx="5486400" cy="0"/>
          </a:xfrm>
          <a:prstGeom prst="line">
            <a:avLst/>
          </a:prstGeom>
          <a:ln w="6350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032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50" y="772003"/>
            <a:ext cx="8445500" cy="5533478"/>
          </a:xfrm>
        </p:spPr>
        <p:txBody>
          <a:bodyPr/>
          <a:lstStyle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4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274637"/>
            <a:ext cx="8445500" cy="5686891"/>
          </a:xfrm>
        </p:spPr>
        <p:txBody>
          <a:bodyPr lIns="0" rIns="0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8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16" y="4406900"/>
            <a:ext cx="8316383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416" y="2906713"/>
            <a:ext cx="8316383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4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89880"/>
            <a:ext cx="41481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250" y="1429642"/>
            <a:ext cx="4148138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789880"/>
            <a:ext cx="41497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29642"/>
            <a:ext cx="4149725" cy="45916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2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8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4941168"/>
            <a:ext cx="4402044" cy="888020"/>
          </a:xfrm>
        </p:spPr>
        <p:txBody>
          <a:bodyPr>
            <a:normAutofit/>
          </a:bodyPr>
          <a:lstStyle>
            <a:lvl1pPr>
              <a:defRPr sz="2000" b="0" i="1">
                <a:latin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19120" y="1628800"/>
            <a:ext cx="4402044" cy="306294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1">
                <a:latin typeface="Georgia"/>
              </a:defRPr>
            </a:lvl1pPr>
            <a:lvl2pPr marL="457200" indent="0">
              <a:lnSpc>
                <a:spcPct val="100000"/>
              </a:lnSpc>
              <a:buFontTx/>
              <a:buNone/>
              <a:defRPr/>
            </a:lvl2pPr>
            <a:lvl3pPr marL="914400" indent="0">
              <a:lnSpc>
                <a:spcPct val="100000"/>
              </a:lnSpc>
              <a:buFontTx/>
              <a:buNone/>
              <a:defRPr/>
            </a:lvl3pPr>
            <a:lvl4pPr marL="1371600" indent="0">
              <a:lnSpc>
                <a:spcPct val="100000"/>
              </a:lnSpc>
              <a:buFontTx/>
              <a:buNone/>
              <a:defRPr/>
            </a:lvl4pPr>
            <a:lvl5pPr marL="1828800" indent="0">
              <a:lnSpc>
                <a:spcPct val="100000"/>
              </a:lnSpc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lipArt Placeholder 12"/>
          <p:cNvSpPr>
            <a:spLocks noGrp="1"/>
          </p:cNvSpPr>
          <p:nvPr>
            <p:ph type="clipArt" sz="quarter" idx="14"/>
          </p:nvPr>
        </p:nvSpPr>
        <p:spPr>
          <a:xfrm>
            <a:off x="2296" y="1628800"/>
            <a:ext cx="4377018" cy="3062941"/>
          </a:xfrm>
        </p:spPr>
        <p:txBody>
          <a:bodyPr/>
          <a:lstStyle/>
          <a:p>
            <a:r>
              <a:rPr lang="en-US" dirty="0"/>
              <a:t>Click icon to add clip art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81000" y="5013512"/>
            <a:ext cx="3367088" cy="369888"/>
          </a:xfrm>
        </p:spPr>
        <p:txBody>
          <a:bodyPr>
            <a:normAutofit/>
          </a:bodyPr>
          <a:lstStyle>
            <a:lvl1pPr marL="0" indent="0">
              <a:buNone/>
              <a:defRPr sz="1400" b="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94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0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8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9249" y="44624"/>
            <a:ext cx="7500665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250" y="764704"/>
            <a:ext cx="8445500" cy="553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97650"/>
            <a:ext cx="4943475" cy="2603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84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spc="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ESTABLISHING CAUSALITY, EXPERIMENTS, PROPENSITY SCORE MATCHING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830" y="2790782"/>
            <a:ext cx="7567594" cy="461665"/>
          </a:xfrm>
        </p:spPr>
        <p:txBody>
          <a:bodyPr/>
          <a:lstStyle/>
          <a:p>
            <a:r>
              <a:rPr lang="en-US" dirty="0"/>
              <a:t>Dr. Ceren Kolsarici</a:t>
            </a:r>
          </a:p>
        </p:txBody>
      </p:sp>
    </p:spTree>
    <p:extLst>
      <p:ext uri="{BB962C8B-B14F-4D97-AF65-F5344CB8AC3E}">
        <p14:creationId xmlns:p14="http://schemas.microsoft.com/office/powerpoint/2010/main" val="1644529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35109" y="1653896"/>
                <a:ext cx="8445500" cy="675797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109" y="1653896"/>
                <a:ext cx="8445500" cy="675797"/>
              </a:xfrm>
              <a:blipFill rotWithShape="0">
                <a:blip r:embed="rId3"/>
                <a:stretch>
                  <a:fillRect t="-70270" b="-57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the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3258" y="3352800"/>
                <a:ext cx="7770141" cy="17766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Where,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dependent variable of interest (e.g., change in sales for market </a:t>
                </a:r>
                <a:r>
                  <a:rPr lang="en-US" i="1" dirty="0" err="1"/>
                  <a:t>i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dummy variable coded “1” if market </a:t>
                </a:r>
                <a:r>
                  <a:rPr lang="en-US" i="1" dirty="0" err="1"/>
                  <a:t>i</a:t>
                </a:r>
                <a:r>
                  <a:rPr lang="en-US" dirty="0"/>
                  <a:t> received the treatment and 0 otherwise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treatment effect coefficient, and the vector coefficient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captures the effects of any potentially confounding variables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58" y="3352800"/>
                <a:ext cx="7770141" cy="1776640"/>
              </a:xfrm>
              <a:prstGeom prst="rect">
                <a:avLst/>
              </a:prstGeom>
              <a:blipFill rotWithShape="0">
                <a:blip r:embed="rId4"/>
                <a:stretch>
                  <a:fillRect l="-706" t="-1718" b="-23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6F10BF-73BB-61C5-E5C9-9B0726BFC4EE}"/>
              </a:ext>
            </a:extLst>
          </p:cNvPr>
          <p:cNvSpPr/>
          <p:nvPr/>
        </p:nvSpPr>
        <p:spPr>
          <a:xfrm>
            <a:off x="517525" y="5482545"/>
            <a:ext cx="810895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treatment effect was positive and significant. The regression equation showed that the 10% increase in TV ad spending resulted in a 4% increase in brand recall and a 3% increase in sales. </a:t>
            </a: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730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experiments occur </a:t>
            </a:r>
            <a:r>
              <a:rPr lang="en-US" i="1" dirty="0">
                <a:solidFill>
                  <a:srgbClr val="FF0000"/>
                </a:solidFill>
              </a:rPr>
              <a:t>naturally</a:t>
            </a:r>
            <a:r>
              <a:rPr lang="en-US" i="1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for All Confounding Factors is Difficult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71600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51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D3A6B6-6576-59D5-47B1-5531CC884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6" y="767284"/>
            <a:ext cx="8445500" cy="5533478"/>
          </a:xfrm>
        </p:spPr>
        <p:txBody>
          <a:bodyPr/>
          <a:lstStyle/>
          <a:p>
            <a:r>
              <a:rPr lang="en-US" dirty="0"/>
              <a:t>When market conditions dictate treatment and control groups due to regulations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C3455-DFE1-5AB3-752F-37921A73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Natural Experiments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DE14D-10FC-3321-E10E-B1E7438B4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Ceren</a:t>
            </a:r>
            <a:r>
              <a:rPr lang="en-US" dirty="0"/>
              <a:t> </a:t>
            </a:r>
            <a:r>
              <a:rPr lang="en-US" dirty="0" err="1"/>
              <a:t>Kolsarici</a:t>
            </a:r>
            <a:endParaRPr lang="en-US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8125F39-8A8A-EB63-672F-F1832BB09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04453"/>
            <a:ext cx="4800600" cy="43862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1168A6-9E85-8512-FA30-6E44886BDA2E}"/>
              </a:ext>
            </a:extLst>
          </p:cNvPr>
          <p:cNvSpPr/>
          <p:nvPr/>
        </p:nvSpPr>
        <p:spPr>
          <a:xfrm>
            <a:off x="4572000" y="2221184"/>
            <a:ext cx="2371725" cy="3352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C503FD-57AE-25BE-96AE-B9A0950D7D65}"/>
              </a:ext>
            </a:extLst>
          </p:cNvPr>
          <p:cNvSpPr txBox="1"/>
          <p:nvPr/>
        </p:nvSpPr>
        <p:spPr>
          <a:xfrm>
            <a:off x="152400" y="6394454"/>
            <a:ext cx="72939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 err="1"/>
              <a:t>Kolsarici</a:t>
            </a:r>
            <a:r>
              <a:rPr lang="en-CA" sz="800" dirty="0"/>
              <a:t>, C., &amp; </a:t>
            </a:r>
            <a:r>
              <a:rPr lang="en-CA" sz="800" dirty="0" err="1"/>
              <a:t>Vakratsas</a:t>
            </a:r>
            <a:r>
              <a:rPr lang="en-CA" sz="800" dirty="0"/>
              <a:t>, D. (2010). Category-versus brand-level advertising messages in a highly regulated environment. </a:t>
            </a:r>
            <a:r>
              <a:rPr lang="en-CA" sz="800" i="1" dirty="0"/>
              <a:t>Journal of Marketing Research</a:t>
            </a:r>
            <a:r>
              <a:rPr lang="en-CA" sz="800" dirty="0"/>
              <a:t>, </a:t>
            </a:r>
            <a:r>
              <a:rPr lang="en-CA" sz="800" i="1" dirty="0"/>
              <a:t>47</a:t>
            </a:r>
            <a:r>
              <a:rPr lang="en-CA" sz="800" dirty="0"/>
              <a:t>(6), 1078-1089.</a:t>
            </a: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416940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606F0F74-1E46-05A8-88BD-A0AB38B44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75" y="878160"/>
            <a:ext cx="6305925" cy="52333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E9D654-C2A0-F49F-E21F-1D4BF930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the Isolated Effects of Category vs. Branded Advertisements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37B83-D38C-446A-56A1-31D085FCE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759273-84C8-8FC3-D141-95F04838A3D0}"/>
              </a:ext>
            </a:extLst>
          </p:cNvPr>
          <p:cNvSpPr txBox="1"/>
          <p:nvPr/>
        </p:nvSpPr>
        <p:spPr>
          <a:xfrm>
            <a:off x="152400" y="6394454"/>
            <a:ext cx="72939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 err="1"/>
              <a:t>Kolsarici</a:t>
            </a:r>
            <a:r>
              <a:rPr lang="en-CA" sz="800" dirty="0"/>
              <a:t>, C., &amp; </a:t>
            </a:r>
            <a:r>
              <a:rPr lang="en-CA" sz="800" dirty="0" err="1"/>
              <a:t>Vakratsas</a:t>
            </a:r>
            <a:r>
              <a:rPr lang="en-CA" sz="800" dirty="0"/>
              <a:t>, D. (2010). Category-versus brand-level advertising messages in a highly regulated environment. </a:t>
            </a:r>
            <a:r>
              <a:rPr lang="en-CA" sz="800" i="1" dirty="0"/>
              <a:t>Journal of Marketing Research</a:t>
            </a:r>
            <a:r>
              <a:rPr lang="en-CA" sz="800" dirty="0"/>
              <a:t>, </a:t>
            </a:r>
            <a:r>
              <a:rPr lang="en-CA" sz="800" i="1" dirty="0"/>
              <a:t>47</a:t>
            </a:r>
            <a:r>
              <a:rPr lang="en-CA" sz="800" dirty="0"/>
              <a:t>(6), 1078-1089.</a:t>
            </a: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62697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matching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Accounting for confounding factors </a:t>
            </a:r>
            <a:r>
              <a:rPr lang="en-US" dirty="0">
                <a:solidFill>
                  <a:srgbClr val="FF0000"/>
                </a:solidFill>
              </a:rPr>
              <a:t>beyond</a:t>
            </a:r>
            <a:r>
              <a:rPr lang="en-US" dirty="0"/>
              <a:t> control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31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99FE8-41E1-135D-2504-5EC1E72F6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think back to the TV ad example.</a:t>
            </a:r>
          </a:p>
          <a:p>
            <a:pPr lvl="1"/>
            <a:r>
              <a:rPr lang="en-US" dirty="0"/>
              <a:t>Randomly pick 50 markets for treatment (i.e., show the TV campaign) and 50 for control (i.e., don’t show the TV campaign).</a:t>
            </a:r>
          </a:p>
          <a:p>
            <a:pPr lvl="1"/>
            <a:r>
              <a:rPr lang="en-US" dirty="0"/>
              <a:t>What could be some factors that would still make our causal inferences invalid? </a:t>
            </a:r>
          </a:p>
          <a:p>
            <a:r>
              <a:rPr lang="en-US" dirty="0"/>
              <a:t>When experimental designs are imperfect and/or randomization is not feasible, propensity score matching (PSM) can be a good alternative to still allow researchers to make </a:t>
            </a:r>
            <a:r>
              <a:rPr lang="en-US" dirty="0">
                <a:solidFill>
                  <a:srgbClr val="FF0000"/>
                </a:solidFill>
              </a:rPr>
              <a:t>quasi-causal</a:t>
            </a:r>
            <a:r>
              <a:rPr lang="en-US" dirty="0"/>
              <a:t> inferences. 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DE1F39-98D9-7124-C72E-4C5A695F7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Confounding Factors are Controllable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DEE9B-BCFE-97EB-6DE8-F5D93E0E0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98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AA764F-EAF6-5284-7F9D-A91771432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6D2DB-78C9-FAB8-3BDF-0CA77EF3E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07FF35-C3AF-C04B-C385-E442ECBD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498600"/>
            <a:ext cx="76835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CF5B3D-8D7A-146B-0EAF-C9DC02B2C7E9}"/>
              </a:ext>
            </a:extLst>
          </p:cNvPr>
          <p:cNvSpPr/>
          <p:nvPr/>
        </p:nvSpPr>
        <p:spPr>
          <a:xfrm>
            <a:off x="2057400" y="2895600"/>
            <a:ext cx="1981200" cy="76200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Watches relevant TV channels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3D7C54-1EF4-A51D-26D7-C1A2EEF5E4A1}"/>
              </a:ext>
            </a:extLst>
          </p:cNvPr>
          <p:cNvSpPr/>
          <p:nvPr/>
        </p:nvSpPr>
        <p:spPr>
          <a:xfrm>
            <a:off x="5410200" y="4648200"/>
            <a:ext cx="1981200" cy="6858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Buys Energy Efficient Refrigerator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4F49F-7029-0A2C-3A57-3C2BDE1B29AE}"/>
              </a:ext>
            </a:extLst>
          </p:cNvPr>
          <p:cNvSpPr txBox="1"/>
          <p:nvPr/>
        </p:nvSpPr>
        <p:spPr>
          <a:xfrm>
            <a:off x="38966" y="5903694"/>
            <a:ext cx="8915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Full causal graph illustrating a hypothesized relationship between </a:t>
            </a:r>
            <a:r>
              <a:rPr lang="en-CA" sz="1400" b="1" dirty="0"/>
              <a:t>Exposed To Ad</a:t>
            </a:r>
            <a:r>
              <a:rPr lang="en-CA" sz="1400" dirty="0"/>
              <a:t> and </a:t>
            </a:r>
            <a:r>
              <a:rPr lang="en-CA" sz="1400" b="1" dirty="0"/>
              <a:t>Buys Energy Efficient Refrigerator</a:t>
            </a:r>
            <a:r>
              <a:rPr lang="en-CA" sz="1400" dirty="0"/>
              <a:t>, </a:t>
            </a:r>
          </a:p>
          <a:p>
            <a:r>
              <a:rPr lang="en-CA" sz="1400" dirty="0"/>
              <a:t>and a variety of confounding variables which affect both variables.</a:t>
            </a: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2594230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6D2DB-78C9-FAB8-3BDF-0CA77EF3E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Ceren</a:t>
            </a:r>
            <a:r>
              <a:rPr lang="en-US" dirty="0"/>
              <a:t> </a:t>
            </a:r>
            <a:r>
              <a:rPr lang="en-US" dirty="0" err="1"/>
              <a:t>Kolsarici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07FF35-C3AF-C04B-C385-E442ECBD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498600"/>
            <a:ext cx="76835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CF5B3D-8D7A-146B-0EAF-C9DC02B2C7E9}"/>
              </a:ext>
            </a:extLst>
          </p:cNvPr>
          <p:cNvSpPr/>
          <p:nvPr/>
        </p:nvSpPr>
        <p:spPr>
          <a:xfrm>
            <a:off x="2057400" y="2895600"/>
            <a:ext cx="1981200" cy="762000"/>
          </a:xfrm>
          <a:prstGeom prst="round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Watches relevant TV channels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3D7C54-1EF4-A51D-26D7-C1A2EEF5E4A1}"/>
              </a:ext>
            </a:extLst>
          </p:cNvPr>
          <p:cNvSpPr/>
          <p:nvPr/>
        </p:nvSpPr>
        <p:spPr>
          <a:xfrm>
            <a:off x="5410200" y="4648200"/>
            <a:ext cx="1981200" cy="6858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Buys Energy Efficient Refrigerator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4F49F-7029-0A2C-3A57-3C2BDE1B29AE}"/>
              </a:ext>
            </a:extLst>
          </p:cNvPr>
          <p:cNvSpPr txBox="1"/>
          <p:nvPr/>
        </p:nvSpPr>
        <p:spPr>
          <a:xfrm>
            <a:off x="60329" y="5583674"/>
            <a:ext cx="9191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We need to identify the confounding variables and hold them constant, but it is a challenge to do this when there is a </a:t>
            </a:r>
          </a:p>
          <a:p>
            <a:r>
              <a:rPr lang="en-CA" sz="1400" dirty="0"/>
              <a:t>large number of confounding variables (i.e., high dimensionality)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dirty="0"/>
              <a:t>Instead, we can transform the impact of these vector of control variables into a </a:t>
            </a:r>
            <a:r>
              <a:rPr lang="en-CA" sz="1400" b="1" dirty="0"/>
              <a:t>scalar,</a:t>
            </a:r>
            <a:r>
              <a:rPr lang="en-CA" sz="1400" dirty="0"/>
              <a:t> and hold that constant between </a:t>
            </a:r>
          </a:p>
          <a:p>
            <a:r>
              <a:rPr lang="en-CA" sz="1400" dirty="0"/>
              <a:t>treatment and control groups. </a:t>
            </a:r>
            <a:endParaRPr lang="en-US" sz="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E60EA-AE31-3F35-BDEE-169338C4808D}"/>
              </a:ext>
            </a:extLst>
          </p:cNvPr>
          <p:cNvSpPr txBox="1"/>
          <p:nvPr/>
        </p:nvSpPr>
        <p:spPr>
          <a:xfrm>
            <a:off x="349249" y="1295400"/>
            <a:ext cx="8337551" cy="12192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11968C-0018-FDB6-DCE5-774604E0C5E1}"/>
              </a:ext>
            </a:extLst>
          </p:cNvPr>
          <p:cNvSpPr txBox="1"/>
          <p:nvPr/>
        </p:nvSpPr>
        <p:spPr>
          <a:xfrm>
            <a:off x="2763634" y="227886"/>
            <a:ext cx="3508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Confounding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ADFC05-71FC-9B85-AEF3-1B0B1DF9E7AB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4518025" y="751106"/>
            <a:ext cx="0" cy="544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21651A4-852C-5DB1-F968-AF64742A3845}"/>
              </a:ext>
            </a:extLst>
          </p:cNvPr>
          <p:cNvSpPr txBox="1"/>
          <p:nvPr/>
        </p:nvSpPr>
        <p:spPr>
          <a:xfrm>
            <a:off x="-6400800" y="-18918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9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220BE3-E603-E9F6-8831-E026D4CE3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Run a logistic regression model using Treatment condition (i.e., 1 or 0) as the dependent variable and any potential confounding factors as the independent variables.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The predicted value is the probability of each subject being in the treatment group (aka. the propensity score)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subject who was in the treatment group, find a “match” (i.e., with a similar propensity score) from the control group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Analyze the results of the experiment using only the treatment group and their matches from the control group.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Your sample size will drop because subjects from treatment and control groups would have to be dropped if no match. But the results would be </a:t>
            </a:r>
            <a:r>
              <a:rPr lang="en-US"/>
              <a:t>more accurate.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CC73BC-E8E0-E7F0-6030-5CB04A2A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Propensity Score Matching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964C3-C115-2361-38B1-CEB4C7823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3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EXERCISE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Measuring the Causal Effect of an Email Campaign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0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Establishing Causality</a:t>
            </a:r>
          </a:p>
          <a:p>
            <a:r>
              <a:rPr lang="en-US" dirty="0"/>
              <a:t>Randomized Marketing Experiments</a:t>
            </a:r>
          </a:p>
          <a:p>
            <a:r>
              <a:rPr lang="en-US" dirty="0"/>
              <a:t>Propensity Score Matching</a:t>
            </a:r>
          </a:p>
          <a:p>
            <a:r>
              <a:rPr lang="en-US" dirty="0"/>
              <a:t>Implementing an Experiment – Hands on Exercise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This Session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477000"/>
            <a:ext cx="4943475" cy="2603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4" name="Picture 2" descr="http://www.newchildcare.co.uk/ticklis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838200"/>
            <a:ext cx="211957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79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Background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manager of a large multi-channel retail store wants to switch to email marketing to engage customer base and increase sales from more traditional channels like catalogs. </a:t>
            </a:r>
          </a:p>
          <a:p>
            <a:r>
              <a:rPr lang="en-US" dirty="0"/>
              <a:t>The company wants to do a test run to see the effectiveness of the email channel, but they do not have the emails of all of the customers. </a:t>
            </a:r>
          </a:p>
          <a:p>
            <a:r>
              <a:rPr lang="en-US" dirty="0"/>
              <a:t>The manager decides to send their new promotion through email to the subset of customers they have the contact information for, even though the sample would likely be biased.</a:t>
            </a:r>
          </a:p>
          <a:p>
            <a:r>
              <a:rPr lang="en-US" dirty="0"/>
              <a:t>The company wants to measure: </a:t>
            </a:r>
          </a:p>
          <a:p>
            <a:pPr lvl="1"/>
            <a:r>
              <a:rPr lang="en-US" dirty="0"/>
              <a:t>The impact of the email campaign on purchase behavior </a:t>
            </a:r>
          </a:p>
          <a:p>
            <a:pPr lvl="1"/>
            <a:r>
              <a:rPr lang="en-US" dirty="0"/>
              <a:t>The ROI of the email campaign</a:t>
            </a:r>
          </a:p>
        </p:txBody>
      </p:sp>
    </p:spTree>
    <p:extLst>
      <p:ext uri="{BB962C8B-B14F-4D97-AF65-F5344CB8AC3E}">
        <p14:creationId xmlns:p14="http://schemas.microsoft.com/office/powerpoint/2010/main" val="731271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565195"/>
              </p:ext>
            </p:extLst>
          </p:nvPr>
        </p:nvGraphicFramePr>
        <p:xfrm>
          <a:off x="351810" y="1600200"/>
          <a:ext cx="8445500" cy="331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unique identifier assigned to each of the 27,121 customers in your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sample.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dummy variable equal to 1 if the customer received the email and 0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otherwise.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Purchase_Amt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amount of revenue received from the customer in the month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during the email campaign. The value is 0 if the customer did not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 a purchase.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revenue that the customer spent at the company in the past 2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years prior to the email campaign (1/1/2020 to 12/31/2021).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Number_of_Orders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number of times the customer made a purchase at the company in the past 2 years prior to the email campaign (1/1/2020 to 12/31/2021).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Number_of_Orders2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Square of the </a:t>
                      </a:r>
                      <a:r>
                        <a:rPr lang="en-US" sz="1200" dirty="0" err="1"/>
                        <a:t>Number_of</a:t>
                      </a:r>
                      <a:r>
                        <a:rPr lang="en-US" sz="1200" baseline="0" dirty="0" err="1"/>
                        <a:t>_Orders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r>
                        <a:rPr lang="en-US" sz="1200" dirty="0" err="1"/>
                        <a:t>Recency_Days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time (in days) since the customer has made her most recent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purchase at the company before the start of the email marketing</a:t>
                      </a:r>
                      <a:r>
                        <a:rPr lang="en-US" sz="12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campaign.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Key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49249" y="782649"/>
            <a:ext cx="8445500" cy="196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dataset includes pre- and post-email campaign transactions of your customers, which you can use to measure the average treatment </a:t>
            </a:r>
            <a:r>
              <a:rPr lang="en-US" sz="1600"/>
              <a:t>effect for </a:t>
            </a:r>
            <a:r>
              <a:rPr lang="en-US" sz="1600" dirty="0"/>
              <a:t>the </a:t>
            </a:r>
            <a:r>
              <a:rPr lang="en-US" sz="1600"/>
              <a:t>email campaign.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1100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5562600" cy="17266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Eyeballing the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49249" y="782649"/>
            <a:ext cx="8445500" cy="196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average purchase amount of the customers in the treatment group is $11.50 higher than those in the control group. </a:t>
            </a:r>
          </a:p>
          <a:p>
            <a:pPr lvl="1"/>
            <a:r>
              <a:rPr lang="en-US" sz="1200" dirty="0"/>
              <a:t>Can we conclude this is the effect of the campaign?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92331"/>
            <a:ext cx="7137400" cy="18923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349249" y="3403062"/>
            <a:ext cx="8445500" cy="196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We need to check if customers in the treatment group are systematically different from the others.</a:t>
            </a:r>
          </a:p>
          <a:p>
            <a:pPr lvl="1"/>
            <a:r>
              <a:rPr lang="en-US" sz="1200" dirty="0"/>
              <a:t>Yes, they are!</a:t>
            </a:r>
          </a:p>
        </p:txBody>
      </p:sp>
      <p:sp>
        <p:nvSpPr>
          <p:cNvPr id="9" name="Rectangle 8"/>
          <p:cNvSpPr/>
          <p:nvPr/>
        </p:nvSpPr>
        <p:spPr>
          <a:xfrm>
            <a:off x="2743200" y="6268499"/>
            <a:ext cx="3882532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 need to run a matching algorithm (i.e., PSM)</a:t>
            </a:r>
          </a:p>
        </p:txBody>
      </p:sp>
    </p:spTree>
    <p:extLst>
      <p:ext uri="{BB962C8B-B14F-4D97-AF65-F5344CB8AC3E}">
        <p14:creationId xmlns:p14="http://schemas.microsoft.com/office/powerpoint/2010/main" val="115399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Let’s compare the means of the two groups in the matched data set. </a:t>
            </a:r>
          </a:p>
          <a:p>
            <a:pPr lvl="1"/>
            <a:r>
              <a:rPr lang="en-US" dirty="0"/>
              <a:t>Significant improvement in group similarity.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Now we can analyze the effect of the email campaign using the matched data. </a:t>
            </a:r>
          </a:p>
          <a:p>
            <a:pPr lvl="1"/>
            <a:r>
              <a:rPr lang="en-US" dirty="0"/>
              <a:t>Caution needs to be shown to the properties of the data in determining what kind of model would be appropriate for the regression.</a:t>
            </a:r>
          </a:p>
          <a:p>
            <a:pPr lvl="1"/>
            <a:r>
              <a:rPr lang="en-US" dirty="0"/>
              <a:t>The dependent variable, purchase amount, is left-censored consisting only of non-negative values. </a:t>
            </a:r>
          </a:p>
          <a:p>
            <a:pPr lvl="2"/>
            <a:r>
              <a:rPr lang="en-US" dirty="0"/>
              <a:t>Linear regression and OLS would result in biased estimates. Which model handles the </a:t>
            </a:r>
            <a:r>
              <a:rPr lang="en-US" dirty="0" err="1"/>
              <a:t>cencored</a:t>
            </a:r>
            <a:r>
              <a:rPr lang="en-US" dirty="0"/>
              <a:t> DVs?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PSM Means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600200"/>
            <a:ext cx="7112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0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𝜀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a latent variable that captures customers utility of purchase. It is uncensored. </a:t>
                </a:r>
                <a:endParaRPr lang="en-US" b="0" i="1" dirty="0">
                  <a:latin typeface="Cambria Math" charset="0"/>
                </a:endParaRPr>
              </a:p>
              <a:p>
                <a:r>
                  <a:rPr lang="en-US" dirty="0">
                    <a:latin typeface="Cambria Math" charset="0"/>
                  </a:rPr>
                  <a:t>The observed values, however, are censored. </a:t>
                </a:r>
                <a:endParaRPr lang="en-US" b="0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b="0" dirty="0"/>
              </a:p>
              <a:p>
                <a:r>
                  <a:rPr lang="en-US" b="0" dirty="0"/>
                  <a:t>To calculate the expected purchase amount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𝑝𝑢𝑟𝑐h𝑎𝑠𝑒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𝑎𝑚𝑡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𝜎𝜆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38"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Tobit Regression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Ceren Kolsarici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2371121"/>
            <a:ext cx="3735114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For negative utilities we do not observe a purchase (i.e., 0), for positive utilities we do</a:t>
            </a:r>
            <a:r>
              <a:rPr lang="en-US" sz="1200">
                <a:solidFill>
                  <a:schemeClr val="tx1"/>
                </a:solidFill>
              </a:rPr>
              <a:t>.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990521" y="2514600"/>
            <a:ext cx="914400" cy="1524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400971" y="4452879"/>
            <a:ext cx="6338771" cy="2364069"/>
            <a:chOff x="2400971" y="4452879"/>
            <a:chExt cx="6338771" cy="2364069"/>
          </a:xfrm>
        </p:grpSpPr>
        <p:sp>
          <p:nvSpPr>
            <p:cNvPr id="7" name="Rectangle 6"/>
            <p:cNvSpPr/>
            <p:nvPr/>
          </p:nvSpPr>
          <p:spPr>
            <a:xfrm>
              <a:off x="2400971" y="5217083"/>
              <a:ext cx="2248557" cy="2944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Expected probability </a:t>
              </a:r>
              <a:r>
                <a:rPr lang="en-US" sz="1200">
                  <a:solidFill>
                    <a:schemeClr val="tx1"/>
                  </a:solidFill>
                </a:rPr>
                <a:t>to purchase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5410132" y="4768714"/>
                  <a:ext cx="3329610" cy="840376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Expected value of purchase amount (i.e., shift the expected utility,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𝛽</m:t>
                      </m:r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,  with the inverse Mills ratio, </a:t>
                  </a:r>
                  <a14:m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𝛼</m:t>
                          </m:r>
                        </m:e>
                      </m:d>
                    </m:oMath>
                  </a14:m>
                  <a:r>
                    <a:rPr lang="en-US" sz="1200" dirty="0">
                      <a:solidFill>
                        <a:schemeClr val="tx1"/>
                      </a:solidFill>
                    </a:rPr>
                    <a:t> to account for the censoring).</a:t>
                  </a: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0132" y="4768714"/>
                  <a:ext cx="3329610" cy="84037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006163" y="5188902"/>
                  <a:ext cx="2076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6163" y="5188902"/>
                  <a:ext cx="20762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471" r="-23529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948652" y="5778587"/>
                  <a:ext cx="1614032" cy="1038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𝛽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𝜎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8652" y="5778587"/>
                  <a:ext cx="1614032" cy="103836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 flipH="1">
              <a:off x="3562986" y="4715846"/>
              <a:ext cx="1276678" cy="47305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8" idx="0"/>
            </p:cNvCxnSpPr>
            <p:nvPr/>
          </p:nvCxnSpPr>
          <p:spPr>
            <a:xfrm>
              <a:off x="6611767" y="4452879"/>
              <a:ext cx="463170" cy="31583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2"/>
              <a:endCxn id="10" idx="3"/>
            </p:cNvCxnSpPr>
            <p:nvPr/>
          </p:nvCxnSpPr>
          <p:spPr>
            <a:xfrm flipH="1">
              <a:off x="5562684" y="5609090"/>
              <a:ext cx="1512253" cy="68867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5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/>
          <a:stretch/>
        </p:blipFill>
        <p:spPr>
          <a:xfrm>
            <a:off x="2057400" y="990600"/>
            <a:ext cx="5033327" cy="542158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Tobit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613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6156"/>
            <a:ext cx="7315200" cy="2286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Lift Due to the Email Campaign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349249" y="782649"/>
            <a:ext cx="8445500" cy="196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The email increased the expected purchase amount of the email group by about $3.30 when compared to the matched sample of the no email group ($22.70 vs. $19.10).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349249" y="3962400"/>
            <a:ext cx="8445500" cy="1962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What if we had done the same exercise with the unmatched data? </a:t>
            </a:r>
          </a:p>
          <a:p>
            <a:pPr lvl="1"/>
            <a:r>
              <a:rPr lang="en-US" sz="1200" dirty="0"/>
              <a:t>We would have overestimated the effect of the email channel by $9.40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39" b="4540"/>
          <a:stretch/>
        </p:blipFill>
        <p:spPr>
          <a:xfrm>
            <a:off x="838200" y="4496858"/>
            <a:ext cx="7213600" cy="21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CAUSALITY V. CORRELATION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7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551105"/>
            <a:ext cx="8445500" cy="3974864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Spurious Correlations Do Exist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89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867322"/>
            <a:ext cx="8445500" cy="5533478"/>
          </a:xfrm>
        </p:spPr>
        <p:txBody>
          <a:bodyPr/>
          <a:lstStyle/>
          <a:p>
            <a:r>
              <a:rPr lang="en-US" dirty="0"/>
              <a:t>18 years after Roe v. Wade (1973) violent crime rates started showing a sharp drop nationwide. The effects are stronger for high-abortion states compared to the low-abortion states.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Causal Relationship </a:t>
            </a:r>
            <a:br>
              <a:rPr lang="en-US" dirty="0"/>
            </a:br>
            <a:r>
              <a:rPr lang="en-US" dirty="0"/>
              <a:t>Between Abortion and Drop in Crime Rates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A2033-EA04-606C-9BA0-059268AC57A4}"/>
              </a:ext>
            </a:extLst>
          </p:cNvPr>
          <p:cNvSpPr txBox="1"/>
          <p:nvPr/>
        </p:nvSpPr>
        <p:spPr>
          <a:xfrm>
            <a:off x="152400" y="6394454"/>
            <a:ext cx="74622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 dirty="0"/>
              <a:t>Donohue, J. J., &amp; Levitt, S. (2020). The impact of legalized abortion on crime over the last two decades. </a:t>
            </a:r>
            <a:r>
              <a:rPr lang="en-CA" sz="900" i="1" dirty="0"/>
              <a:t>American law and economics review</a:t>
            </a:r>
            <a:r>
              <a:rPr lang="en-CA" sz="900" dirty="0"/>
              <a:t>, </a:t>
            </a:r>
            <a:r>
              <a:rPr lang="en-CA" sz="900" i="1" dirty="0"/>
              <a:t>22</a:t>
            </a:r>
            <a:r>
              <a:rPr lang="en-CA" sz="900" dirty="0"/>
              <a:t>(2), 241-302.</a:t>
            </a:r>
            <a:endParaRPr lang="en-US" sz="90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1E42DDFD-37E6-F1B3-49F6-A16D07697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2266360"/>
            <a:ext cx="6629400" cy="39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94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9250" y="3200399"/>
            <a:ext cx="8445500" cy="3105081"/>
          </a:xfrm>
        </p:spPr>
        <p:txBody>
          <a:bodyPr/>
          <a:lstStyle/>
          <a:p>
            <a:r>
              <a:rPr lang="en-US" dirty="0"/>
              <a:t>Causality implies the following three criteria:</a:t>
            </a:r>
          </a:p>
          <a:p>
            <a:pPr lvl="1"/>
            <a:r>
              <a:rPr lang="en-US" dirty="0"/>
              <a:t>The independent variable (e.g., ad) and dependent variable (e.g., sales) co-vary.</a:t>
            </a:r>
          </a:p>
          <a:p>
            <a:pPr lvl="1"/>
            <a:r>
              <a:rPr lang="en-US" dirty="0"/>
              <a:t>The independent variable antecedes the dependent variable (i.e., time sequence).</a:t>
            </a:r>
          </a:p>
          <a:p>
            <a:pPr lvl="1"/>
            <a:r>
              <a:rPr lang="en-US" dirty="0"/>
              <a:t>There are no other explanations for the effect between the independent and dependent variable (i.e., no confounding variables).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Establishing Causality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27394"/>
            <a:ext cx="3234447" cy="2026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37901" y="1579189"/>
            <a:ext cx="1839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SALES</a:t>
            </a:r>
          </a:p>
        </p:txBody>
      </p:sp>
      <p:sp>
        <p:nvSpPr>
          <p:cNvPr id="7" name="Up Arrow 6"/>
          <p:cNvSpPr/>
          <p:nvPr/>
        </p:nvSpPr>
        <p:spPr>
          <a:xfrm>
            <a:off x="7086600" y="1426487"/>
            <a:ext cx="446906" cy="1040121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61045" y="1686911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" y="4953000"/>
            <a:ext cx="810895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/>
          <p:cNvSpPr/>
          <p:nvPr/>
        </p:nvSpPr>
        <p:spPr>
          <a:xfrm>
            <a:off x="2799009" y="6068507"/>
            <a:ext cx="388253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Randomization</a:t>
            </a:r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>
            <a:off x="4740275" y="5715000"/>
            <a:ext cx="0" cy="292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3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CONTROL TRIALS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419600" y="772003"/>
            <a:ext cx="4375150" cy="5533478"/>
          </a:xfrm>
        </p:spPr>
        <p:txBody>
          <a:bodyPr>
            <a:normAutofit/>
          </a:bodyPr>
          <a:lstStyle/>
          <a:p>
            <a:r>
              <a:rPr lang="en-US" dirty="0"/>
              <a:t>The subjects in the treatment and control groups are similar in all aspects besides the treatment. </a:t>
            </a:r>
          </a:p>
          <a:p>
            <a:r>
              <a:rPr lang="en-US" dirty="0"/>
              <a:t>This should be accomplished when using </a:t>
            </a:r>
            <a:r>
              <a:rPr lang="en-US" dirty="0">
                <a:solidFill>
                  <a:srgbClr val="FF0000"/>
                </a:solidFill>
              </a:rPr>
              <a:t>random</a:t>
            </a:r>
            <a:r>
              <a:rPr lang="en-US" dirty="0"/>
              <a:t> assignment.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-91" r="52500" b="-1"/>
          <a:stretch/>
        </p:blipFill>
        <p:spPr>
          <a:xfrm>
            <a:off x="604837" y="1066800"/>
            <a:ext cx="3733800" cy="48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6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the brand manager for a home appliances manufacturer and responsible for the company’s new line of energy efficient refrigerators. </a:t>
            </a:r>
          </a:p>
          <a:p>
            <a:r>
              <a:rPr lang="en-US" dirty="0"/>
              <a:t>Recently, your TV advertising budget has been a point of contention with the CFO questioning whether if you really need an annual TV advertising budget of $ 5 million dollars. </a:t>
            </a:r>
          </a:p>
          <a:p>
            <a:pPr lvl="1"/>
            <a:r>
              <a:rPr lang="en-US" dirty="0"/>
              <a:t>You argued that the TV ads are critical for brand recall and sales. However, others wanted to know if you have any evidence to back up that statement. </a:t>
            </a:r>
          </a:p>
          <a:p>
            <a:pPr lvl="1"/>
            <a:r>
              <a:rPr lang="en-US" dirty="0"/>
              <a:t>You said “no”, and conceded that it is a hypothesis of yours. However, you also proposed that you could run an experiment to test your hypothesis.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design a Field Experiment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Ceren Kolsarici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13061"/>
      </p:ext>
    </p:extLst>
  </p:cSld>
  <p:clrMapOvr>
    <a:masterClrMapping/>
  </p:clrMapOvr>
</p:sld>
</file>

<file path=ppt/theme/theme1.xml><?xml version="1.0" encoding="utf-8"?>
<a:theme xmlns:a="http://schemas.openxmlformats.org/drawingml/2006/main" name="QSB Theme -Final- July 201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27803</TotalTime>
  <Words>1658</Words>
  <Application>Microsoft Macintosh PowerPoint</Application>
  <PresentationFormat>On-screen Show (4:3)</PresentationFormat>
  <Paragraphs>171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Georgia</vt:lpstr>
      <vt:lpstr>QSB Theme -Final- July 2011</vt:lpstr>
      <vt:lpstr>ESTABLISHING CAUSALITY, EXPERIMENTS, PROPENSITY SCORE MATCHING</vt:lpstr>
      <vt:lpstr>Agenda for This Session</vt:lpstr>
      <vt:lpstr>CAUSALITY V. CORRELATION</vt:lpstr>
      <vt:lpstr>Spurious Correlations Do Exist</vt:lpstr>
      <vt:lpstr>Strong Causal Relationship  Between Abortion and Drop in Crime Rates</vt:lpstr>
      <vt:lpstr>Criteria for Establishing Causality</vt:lpstr>
      <vt:lpstr>RANDOMIZED CONTROL TRIALS</vt:lpstr>
      <vt:lpstr>General Idea</vt:lpstr>
      <vt:lpstr>Let’s design a Field Experiment</vt:lpstr>
      <vt:lpstr>Analyze the Results</vt:lpstr>
      <vt:lpstr>Controlling for All Confounding Factors is Difficult</vt:lpstr>
      <vt:lpstr>Example: Natural Experiments</vt:lpstr>
      <vt:lpstr>Estimate the Isolated Effects of Category vs. Branded Advertisements</vt:lpstr>
      <vt:lpstr>Propensity score matching</vt:lpstr>
      <vt:lpstr>Not All Confounding Factors are Controllable</vt:lpstr>
      <vt:lpstr>PowerPoint Presentation</vt:lpstr>
      <vt:lpstr>PowerPoint Presentation</vt:lpstr>
      <vt:lpstr>Propensity Score Matching Steps</vt:lpstr>
      <vt:lpstr>HANDS ON EXERCISE</vt:lpstr>
      <vt:lpstr>The Background</vt:lpstr>
      <vt:lpstr>Data Key</vt:lpstr>
      <vt:lpstr>Eyeballing the Data</vt:lpstr>
      <vt:lpstr>Post PSM Means</vt:lpstr>
      <vt:lpstr>Understanding Tobit Regression </vt:lpstr>
      <vt:lpstr>Tobit Results</vt:lpstr>
      <vt:lpstr>The Lift Due to the Email Campaign </vt:lpstr>
    </vt:vector>
  </TitlesOfParts>
  <Company>Queen's School of Business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Ceren Kolsarici</dc:creator>
  <cp:lastModifiedBy>Ceren Kolsarici</cp:lastModifiedBy>
  <cp:revision>546</cp:revision>
  <cp:lastPrinted>2014-07-30T18:57:18Z</cp:lastPrinted>
  <dcterms:created xsi:type="dcterms:W3CDTF">2013-09-11T15:30:00Z</dcterms:created>
  <dcterms:modified xsi:type="dcterms:W3CDTF">2024-05-13T12:06:30Z</dcterms:modified>
</cp:coreProperties>
</file>